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3" r:id="rId3"/>
    <p:sldId id="274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033"/>
    <a:srgbClr val="A22338"/>
    <a:srgbClr val="679BA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18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C8918-6A47-4157-83E0-FEE7FCF11B80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2DB98-43EB-4F40-88AD-8DA5538B1FF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21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6349" y="2220687"/>
            <a:ext cx="5362302" cy="3762103"/>
          </a:xfrm>
          <a:solidFill>
            <a:schemeClr val="bg1">
              <a:alpha val="65000"/>
            </a:schemeClr>
          </a:solidFill>
          <a:ln w="101600" cap="sq">
            <a:solidFill>
              <a:srgbClr val="A22338"/>
            </a:solidFill>
            <a:miter lim="800000"/>
          </a:ln>
        </p:spPr>
        <p:txBody>
          <a:bodyPr anchor="ctr" anchorCtr="0">
            <a:normAutofit/>
          </a:bodyPr>
          <a:lstStyle>
            <a:lvl1pPr algn="l">
              <a:defRPr sz="4400">
                <a:solidFill>
                  <a:srgbClr val="A22338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23116" y="783772"/>
            <a:ext cx="3180805" cy="930773"/>
          </a:xfrm>
          <a:solidFill>
            <a:schemeClr val="bg1">
              <a:alpha val="65000"/>
            </a:schemeClr>
          </a:solidFill>
          <a:ln w="101600" cap="sq">
            <a:solidFill>
              <a:srgbClr val="A22338"/>
            </a:solidFill>
            <a:miter lim="800000"/>
          </a:ln>
        </p:spPr>
        <p:txBody>
          <a:bodyPr anchor="ctr" anchorCtr="1">
            <a:noAutofit/>
          </a:bodyPr>
          <a:lstStyle>
            <a:lvl1pPr marL="0" indent="0" algn="ctr">
              <a:buNone/>
              <a:defRPr sz="2400" b="1">
                <a:solidFill>
                  <a:srgbClr val="A2233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141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79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6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5157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99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85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98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36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23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88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090056" y="103866"/>
            <a:ext cx="6425293" cy="15420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265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A2233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" y="2385787"/>
            <a:ext cx="5905500" cy="3448593"/>
          </a:xfrm>
        </p:spPr>
        <p:txBody>
          <a:bodyPr>
            <a:normAutofit/>
          </a:bodyPr>
          <a:lstStyle/>
          <a:p>
            <a:pPr algn="ctr"/>
            <a:r>
              <a:rPr lang="it-IT" sz="3500" dirty="0" smtClean="0"/>
              <a:t>Gruppo E:</a:t>
            </a:r>
            <a:br>
              <a:rPr lang="it-IT" sz="3500" dirty="0" smtClean="0"/>
            </a:br>
            <a:r>
              <a:rPr lang="it-IT" sz="3500" dirty="0" smtClean="0"/>
              <a:t>Valutazione </a:t>
            </a:r>
            <a:r>
              <a:rPr lang="it-IT" sz="3500" dirty="0" err="1" smtClean="0"/>
              <a:t>durability</a:t>
            </a:r>
            <a:r>
              <a:rPr lang="it-IT" sz="3500" dirty="0" smtClean="0"/>
              <a:t> delle terapie HAART di prima linea dal 2010 al 2016</a:t>
            </a:r>
            <a:endParaRPr lang="it-IT" sz="3500" dirty="0"/>
          </a:p>
        </p:txBody>
      </p:sp>
    </p:spTree>
    <p:extLst>
      <p:ext uri="{BB962C8B-B14F-4D97-AF65-F5344CB8AC3E}">
        <p14:creationId xmlns:p14="http://schemas.microsoft.com/office/powerpoint/2010/main" val="106829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27436" y="189478"/>
            <a:ext cx="7053944" cy="1035617"/>
          </a:xfrm>
        </p:spPr>
        <p:txBody>
          <a:bodyPr>
            <a:normAutofit/>
          </a:bodyPr>
          <a:lstStyle/>
          <a:p>
            <a:pPr algn="ctr"/>
            <a:r>
              <a:rPr lang="it-IT" sz="3000" dirty="0"/>
              <a:t>Caratteristiche tecniche: ottenimento dati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2466" y="1729827"/>
            <a:ext cx="8252134" cy="4556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Dal database ARCA abbiamo selezionato tutti i pazienti con il campo HIV +:</a:t>
            </a:r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Freccia giù 3"/>
          <p:cNvSpPr/>
          <p:nvPr/>
        </p:nvSpPr>
        <p:spPr>
          <a:xfrm>
            <a:off x="4660900" y="2197100"/>
            <a:ext cx="484632" cy="660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622800" y="2908300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4631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12800" y="3251200"/>
            <a:ext cx="4207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Dal 2010 al 2016 abbiamo selezionato: </a:t>
            </a:r>
            <a:endParaRPr lang="it-IT" sz="2000" dirty="0"/>
          </a:p>
        </p:txBody>
      </p:sp>
      <p:sp>
        <p:nvSpPr>
          <p:cNvPr id="7" name="Freccia giù 6"/>
          <p:cNvSpPr/>
          <p:nvPr/>
        </p:nvSpPr>
        <p:spPr>
          <a:xfrm>
            <a:off x="4711700" y="3721100"/>
            <a:ext cx="484632" cy="660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610100" y="4610100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1898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23900" y="5118100"/>
            <a:ext cx="571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Paziente in HAART di prima linea con TDF+FTC o ABC+3TC:</a:t>
            </a:r>
            <a:endParaRPr lang="it-IT" dirty="0"/>
          </a:p>
        </p:txBody>
      </p:sp>
      <p:sp>
        <p:nvSpPr>
          <p:cNvPr id="12" name="Freccia giù 11"/>
          <p:cNvSpPr/>
          <p:nvPr/>
        </p:nvSpPr>
        <p:spPr>
          <a:xfrm>
            <a:off x="4737100" y="5511800"/>
            <a:ext cx="484632" cy="660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445000" y="6146800"/>
            <a:ext cx="124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1729 (91%)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7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082800" y="136526"/>
            <a:ext cx="6807200" cy="1002744"/>
          </a:xfrm>
        </p:spPr>
        <p:txBody>
          <a:bodyPr>
            <a:normAutofit/>
          </a:bodyPr>
          <a:lstStyle/>
          <a:p>
            <a:r>
              <a:rPr lang="it-IT" sz="3600" dirty="0"/>
              <a:t>I dati che possiamo </a:t>
            </a:r>
            <a:r>
              <a:rPr lang="it-IT" sz="3600" dirty="0" smtClean="0"/>
              <a:t>ottenere</a:t>
            </a:r>
            <a:endParaRPr lang="it-IT" sz="3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472667"/>
              </p:ext>
            </p:extLst>
          </p:nvPr>
        </p:nvGraphicFramePr>
        <p:xfrm>
          <a:off x="235206" y="1134107"/>
          <a:ext cx="8591296" cy="507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994"/>
                <a:gridCol w="685800"/>
                <a:gridCol w="711200"/>
                <a:gridCol w="812800"/>
                <a:gridCol w="901700"/>
                <a:gridCol w="762000"/>
                <a:gridCol w="939800"/>
                <a:gridCol w="812800"/>
                <a:gridCol w="897293"/>
                <a:gridCol w="1337909"/>
              </a:tblGrid>
              <a:tr h="634524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Anno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ABC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TDF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ATVb</a:t>
                      </a:r>
                      <a:r>
                        <a:rPr lang="it-IT" sz="1400" dirty="0" smtClean="0"/>
                        <a:t>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DRVb</a:t>
                      </a:r>
                      <a:r>
                        <a:rPr lang="it-IT" sz="1400" dirty="0" smtClean="0"/>
                        <a:t>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EFV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RPV%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RAL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EVG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DTG %</a:t>
                      </a:r>
                      <a:endParaRPr lang="it-IT" sz="14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2010</a:t>
                      </a:r>
                      <a:endParaRPr lang="it-IT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89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17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9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91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27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0.5</a:t>
                      </a:r>
                      <a:endParaRPr lang="it-IT" sz="14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87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39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9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17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17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16</a:t>
                      </a:r>
                      <a:endParaRPr lang="it-IT" sz="14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52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smtClean="0"/>
                        <a:t>48</a:t>
                      </a:r>
                      <a:endParaRPr lang="it-IT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84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146</Words>
  <Application>Microsoft Macintosh PowerPoint</Application>
  <PresentationFormat>Presentazione su schermo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Gruppo E: Valutazione durability delle terapie HAART di prima linea dal 2010 al 2016</vt:lpstr>
      <vt:lpstr>Caratteristiche tecniche: ottenimento dati</vt:lpstr>
      <vt:lpstr>I dati che possiamo ottenere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della presentazione</dc:title>
  <dc:creator>Di Cunsolo, Marcello</dc:creator>
  <cp:lastModifiedBy>Simona Di Giambenedetto</cp:lastModifiedBy>
  <cp:revision>78</cp:revision>
  <dcterms:created xsi:type="dcterms:W3CDTF">2016-09-16T10:32:44Z</dcterms:created>
  <dcterms:modified xsi:type="dcterms:W3CDTF">2016-10-06T16:30:36Z</dcterms:modified>
</cp:coreProperties>
</file>