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2" r:id="rId4"/>
    <p:sldMasterId id="2147483651" r:id="rId5"/>
  </p:sldMasterIdLst>
  <p:notesMasterIdLst>
    <p:notesMasterId r:id="rId16"/>
  </p:notesMasterIdLst>
  <p:sldIdLst>
    <p:sldId id="265" r:id="rId6"/>
    <p:sldId id="256" r:id="rId7"/>
    <p:sldId id="258" r:id="rId8"/>
    <p:sldId id="257" r:id="rId9"/>
    <p:sldId id="259" r:id="rId10"/>
    <p:sldId id="260" r:id="rId11"/>
    <p:sldId id="261" r:id="rId12"/>
    <p:sldId id="262" r:id="rId13"/>
    <p:sldId id="263" r:id="rId14"/>
    <p:sldId id="264" r:id="rId15"/>
  </p:sldIdLst>
  <p:sldSz cx="9145588" cy="6858000"/>
  <p:notesSz cx="7102475" cy="10233025"/>
  <p:defaultTextStyle>
    <a:defPPr>
      <a:defRPr lang="it-IT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pitchFamily="34" charset="-122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pitchFamily="34" charset="-122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pitchFamily="34" charset="-122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pitchFamily="34" charset="-122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pitchFamily="34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66CC"/>
    <a:srgbClr val="33CCFF"/>
    <a:srgbClr val="009999"/>
    <a:srgbClr val="FF3300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6"/>
        <p:guide pos="202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77875"/>
            <a:ext cx="5114925" cy="383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512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60925"/>
            <a:ext cx="5681662" cy="4603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81338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27038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7388" algn="l"/>
                <a:tab pos="1374775" algn="l"/>
                <a:tab pos="2062163" algn="l"/>
                <a:tab pos="27495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19550" y="0"/>
            <a:ext cx="3081338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27038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7388" algn="l"/>
                <a:tab pos="1374775" algn="l"/>
                <a:tab pos="2062163" algn="l"/>
                <a:tab pos="27495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720263"/>
            <a:ext cx="3081338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27038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7388" algn="l"/>
                <a:tab pos="1374775" algn="l"/>
                <a:tab pos="2062163" algn="l"/>
                <a:tab pos="27495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019550" y="9720263"/>
            <a:ext cx="3081338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27038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7388" algn="l"/>
                <a:tab pos="1374775" algn="l"/>
                <a:tab pos="2062163" algn="l"/>
                <a:tab pos="27495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DC38580-BDDB-4193-8D6D-BE053B2B99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113C8D1-016B-409F-B5C7-945488AF3247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6553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92188" y="777875"/>
            <a:ext cx="5116512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3250" cy="4605338"/>
          </a:xfrm>
          <a:noFill/>
          <a:ln/>
        </p:spPr>
        <p:txBody>
          <a:bodyPr wrap="none" anchor="ctr"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DB8E36E-6D7E-4947-990D-384C0910A7DF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706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92188" y="777875"/>
            <a:ext cx="5116512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3250" cy="4605338"/>
          </a:xfrm>
          <a:noFill/>
          <a:ln/>
        </p:spPr>
        <p:txBody>
          <a:bodyPr wrap="none" anchor="ctr"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811BB83-F534-48C5-B079-70F62E2D5D45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6758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92188" y="777875"/>
            <a:ext cx="5116512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3250" cy="4605338"/>
          </a:xfrm>
          <a:noFill/>
          <a:ln/>
        </p:spPr>
        <p:txBody>
          <a:bodyPr wrap="none" anchor="ctr"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E380CC1-0040-472C-A467-076ECDA534AD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73731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92188" y="777875"/>
            <a:ext cx="511810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3250" cy="4605338"/>
          </a:xfrm>
          <a:noFill/>
          <a:ln/>
        </p:spPr>
        <p:txBody>
          <a:bodyPr wrap="none" anchor="ctr"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A8C6E37-0458-49CF-A2DB-D0BA8E5C8E77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7577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92188" y="777875"/>
            <a:ext cx="511810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3250" cy="4605338"/>
          </a:xfrm>
          <a:noFill/>
          <a:ln/>
        </p:spPr>
        <p:txBody>
          <a:bodyPr wrap="none" anchor="ctr"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1828109-FD2F-4D41-9724-1EFEFABBC411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78851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92188" y="777875"/>
            <a:ext cx="511810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3250" cy="4605338"/>
          </a:xfrm>
          <a:noFill/>
          <a:ln/>
        </p:spPr>
        <p:txBody>
          <a:bodyPr wrap="none" anchor="ctr"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F2B60C-005E-445E-BD4E-7FA8C1FAF842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8192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92188" y="777875"/>
            <a:ext cx="511810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3250" cy="4605338"/>
          </a:xfrm>
          <a:noFill/>
          <a:ln/>
        </p:spPr>
        <p:txBody>
          <a:bodyPr wrap="none" anchor="ctr"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D4D5E71-EE1C-443D-B28A-64355E65F039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83971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92188" y="777875"/>
            <a:ext cx="511810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3250" cy="4605338"/>
          </a:xfrm>
          <a:noFill/>
          <a:ln/>
        </p:spPr>
        <p:txBody>
          <a:bodyPr wrap="none" anchor="ctr"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34C534-B756-44AC-8A39-03DF5197BE3F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8601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92188" y="777875"/>
            <a:ext cx="5116512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60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3250" cy="4605338"/>
          </a:xfrm>
          <a:noFill/>
          <a:ln/>
        </p:spPr>
        <p:txBody>
          <a:bodyPr wrap="none" anchor="ctr"/>
          <a:lstStyle/>
          <a:p>
            <a:pPr eaLnBrk="1" hangingPunct="1"/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3988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23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   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3ABAF-CC7B-47F5-A381-FBC780D2EF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   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E7245-9066-4A6F-9198-A61AFD61C5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02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02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   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D865-F186-45E4-AFF9-A38FE0C5D4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3988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23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3B32B-FAEA-4C55-9E74-D29CA03E56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3F1AF-0A1A-4A71-877D-FDE651C5F76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0746D-8EF0-4A1C-A40D-ADC39A7EF2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A502-9E32-46B9-A9A6-E09D946E4D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128FC-BFD0-45B5-ACFA-2613821685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55E38-B1DB-47C1-BACD-477D99677D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1BA5C-E777-41BA-83B2-1384F5D1C6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09BDD-F240-49C5-8D63-1B8D38BBAB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   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7B717-AA69-461A-B024-2BC11E4069F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79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79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E9AD5-E1A0-4A9F-8A8D-3A9271E8D9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65F0A-C583-4899-B0A3-57D376B593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03D81-A442-43CC-8A98-1076453325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3988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23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3C5B8-97DC-4282-BBF1-85006480BB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00AEE-79D0-4F4C-AA1E-EE4CBF6809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545DB-7AA7-46EB-93C4-BBB772FB4F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1EA81-CA07-477B-8EB8-C43F0692F0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D647-33B9-42BD-B5EF-1A54C9A935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68E14-4721-4822-BF46-4C7C0ECE21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CF544-0ABA-4EA5-B37F-67CDB1224D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3987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   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EDDAA-CD86-48CA-BAD1-BA3592B63BA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CBE98-A690-45F0-9F94-B923A7A56E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79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79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A3EDC-3136-4525-81B6-1F32E49383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0855-FF31-4B11-B6BA-6B00A753B5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E0B60-A18D-4A86-B79F-86292B629D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3988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23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0847E-FD2E-4323-8F41-4823B5BA5295}" type="datetimeFigureOut">
              <a:rPr lang="it-IT"/>
              <a:pPr>
                <a:defRPr/>
              </a:pPr>
              <a:t>05/10/2016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CE201-62A0-464F-93F2-0C3E2EFB59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77455-CFF6-44D3-83CE-1351C5E82F02}" type="datetimeFigureOut">
              <a:rPr lang="it-IT"/>
              <a:pPr>
                <a:defRPr/>
              </a:pPr>
              <a:t>05/10/2016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0FCCC-38B7-4AC5-8973-1E8C41BC2D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81152-8A78-4D8E-AD4B-BEB22DA599B6}" type="datetimeFigureOut">
              <a:rPr lang="it-IT"/>
              <a:pPr>
                <a:defRPr/>
              </a:pPr>
              <a:t>05/10/2016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B2749-BC4E-40AB-9EA4-E57D668DB9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01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BAE24-8EF1-4B1E-994D-61B3A224470D}" type="datetimeFigureOut">
              <a:rPr lang="it-IT"/>
              <a:pPr>
                <a:defRPr/>
              </a:pPr>
              <a:t>05/10/2016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F8A2-03E7-4243-B4A7-E46E822A93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2A05-0D64-4944-9767-6AFFD611CD0B}" type="datetimeFigureOut">
              <a:rPr lang="it-IT"/>
              <a:pPr>
                <a:defRPr/>
              </a:pPr>
              <a:t>05/10/2016</a:t>
            </a:fld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8BE82-503A-4BBF-A762-F6B4C13440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3416A-6834-40BB-8F1E-6AFB3C48FF67}" type="datetimeFigureOut">
              <a:rPr lang="it-IT"/>
              <a:pPr>
                <a:defRPr/>
              </a:pPr>
              <a:t>05/10/2016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490E2-4E9C-4F70-8BDC-121F395C42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    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43286-B1D6-4376-A31D-EE8039DC8D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66CB-4602-4FBD-8543-69153381FEB6}" type="datetimeFigureOut">
              <a:rPr lang="it-IT"/>
              <a:pPr>
                <a:defRPr/>
              </a:pPr>
              <a:t>05/10/2016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D033F-4269-4355-9CB3-ECFA807611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DE92D-967C-4B01-BC5F-480D6898FBDA}" type="datetimeFigureOut">
              <a:rPr lang="it-IT"/>
              <a:pPr>
                <a:defRPr/>
              </a:pPr>
              <a:t>05/10/2016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8D711-4D07-4168-8F15-11F122BC97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79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79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76C4-2D40-43CC-A160-52939851A958}" type="datetimeFigureOut">
              <a:rPr lang="it-IT"/>
              <a:pPr>
                <a:defRPr/>
              </a:pPr>
              <a:t>05/10/2016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9E653-60C3-4EEF-8383-A280AF3F5DF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B15F7-12F3-4957-B03D-07A1B9B11B68}" type="datetimeFigureOut">
              <a:rPr lang="it-IT"/>
              <a:pPr>
                <a:defRPr/>
              </a:pPr>
              <a:t>05/10/2016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946A6-E9C6-42C7-B7B8-7AE2827EFC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0988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1388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75BCC-096A-49D2-80A8-5D2D9A9ECE07}" type="datetimeFigureOut">
              <a:rPr lang="it-IT"/>
              <a:pPr>
                <a:defRPr/>
              </a:pPr>
              <a:t>05/10/2016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3BCD8-C14D-4B0D-8DEC-83CDCDFF47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3988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23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45493-B60D-4CFA-A983-8FE60A2A39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18963-BE75-4811-8F02-9FF125B33E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3987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2D7B8-14BC-4D3D-8CBD-A3137C0608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189DF-A5E7-4DDD-8012-BC9CF72ABA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2FCC4-FD3A-4587-87C2-193F6330BF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     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F1DE2-AD72-4091-BCA3-C3C69D41BF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764D5-64A3-4F93-A200-A53B5B8671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9F9D6-7671-4C16-AA91-485715D15B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40671-7D48-4A8C-ADE8-3C805F5638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79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79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68C96-8F4A-4421-8CD2-2E1EC1FD1F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71F2F-E7BA-43D4-8710-09097A9FF9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02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02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5E475-1871-44CE-8362-42D4CCCE0D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     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C54F3-658D-44A4-B711-2BBAD7025D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     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47AD6-15FC-488C-88A7-65F8465B02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    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AAF8D-422C-4DA7-8D2A-31C44A25820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79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79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    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FFE75-8773-4852-AD6C-DF8E5B97D6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39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Fate clic per modificare il formato del testo del titoloFare clic per modificare lo stile del titolo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497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Fate clic per modificare il formato del testo della struttura</a:t>
            </a:r>
          </a:p>
          <a:p>
            <a:pPr lvl="1"/>
            <a:r>
              <a:rPr lang="it-IT" smtClean="0"/>
              <a:t>Secondo livello struttura</a:t>
            </a:r>
          </a:p>
          <a:p>
            <a:pPr lvl="2"/>
            <a:r>
              <a:rPr lang="it-IT" smtClean="0"/>
              <a:t>Terzo livello struttura</a:t>
            </a:r>
          </a:p>
          <a:p>
            <a:pPr lvl="3"/>
            <a:r>
              <a:rPr lang="it-IT" smtClean="0"/>
              <a:t>Quarto livello struttura</a:t>
            </a:r>
          </a:p>
          <a:p>
            <a:pPr lvl="4"/>
            <a:r>
              <a:rPr lang="it-IT" smtClean="0"/>
              <a:t>Quinto livello struttura</a:t>
            </a:r>
          </a:p>
          <a:p>
            <a:pPr lvl="4"/>
            <a:r>
              <a:rPr lang="it-IT" smtClean="0"/>
              <a:t>Sesto livello struttura</a:t>
            </a:r>
          </a:p>
          <a:p>
            <a:pPr lvl="4"/>
            <a:r>
              <a:rPr lang="it-IT" smtClean="0"/>
              <a:t>Settimo livello struttura</a:t>
            </a:r>
          </a:p>
          <a:p>
            <a:pPr lvl="4"/>
            <a:r>
              <a:rPr lang="it-IT" smtClean="0"/>
              <a:t>Ottavo livello struttura</a:t>
            </a:r>
          </a:p>
          <a:p>
            <a:pPr lvl="0"/>
            <a:r>
              <a:rPr lang="it-IT" smtClean="0"/>
              <a:t>Nono livello strutturaFare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r>
              <a:rPr lang="it-IT"/>
              <a:t>        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0876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it-IT">
              <a:ea typeface="Microsoft YaHei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59538" y="6356350"/>
            <a:ext cx="2055812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B34104FE-2FC3-4009-A223-FFCF14FDC5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sldNum="0" hdr="0" ftr="0"/>
  <p:txStyles>
    <p:titleStyle>
      <a:lvl1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entury Gothic" pitchFamily="32" charset="0"/>
          <a:ea typeface="Microsoft YaHei" charset="-122"/>
          <a:cs typeface="Arial" charset="0"/>
        </a:defRPr>
      </a:lvl2pPr>
      <a:lvl3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entury Gothic" pitchFamily="32" charset="0"/>
          <a:ea typeface="Microsoft YaHei" charset="-122"/>
          <a:cs typeface="Arial" charset="0"/>
        </a:defRPr>
      </a:lvl3pPr>
      <a:lvl4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entury Gothic" pitchFamily="32" charset="0"/>
          <a:ea typeface="Microsoft YaHei" charset="-122"/>
          <a:cs typeface="Arial" charset="0"/>
        </a:defRPr>
      </a:lvl4pPr>
      <a:lvl5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entury Gothic" pitchFamily="32" charset="0"/>
          <a:ea typeface="Microsoft YaHei" charset="-122"/>
          <a:cs typeface="Arial" charset="0"/>
        </a:defRPr>
      </a:lvl5pPr>
      <a:lvl6pPr marL="2514600" indent="-228600" algn="l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entury Gothic" pitchFamily="32" charset="0"/>
          <a:ea typeface="Microsoft YaHei" charset="-122"/>
          <a:cs typeface="Arial" charset="0"/>
        </a:defRPr>
      </a:lvl6pPr>
      <a:lvl7pPr marL="2971800" indent="-228600" algn="l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entury Gothic" pitchFamily="32" charset="0"/>
          <a:ea typeface="Microsoft YaHei" charset="-122"/>
          <a:cs typeface="Arial" charset="0"/>
        </a:defRPr>
      </a:lvl7pPr>
      <a:lvl8pPr marL="3429000" indent="-228600" algn="l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entury Gothic" pitchFamily="32" charset="0"/>
          <a:ea typeface="Microsoft YaHei" charset="-122"/>
          <a:cs typeface="Arial" charset="0"/>
        </a:defRPr>
      </a:lvl8pPr>
      <a:lvl9pPr marL="3886200" indent="-228600" algn="l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entury Gothic" pitchFamily="32" charset="0"/>
          <a:ea typeface="Microsoft YaHei" charset="-122"/>
          <a:cs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28950" y="6356350"/>
            <a:ext cx="30876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it-IT">
              <a:ea typeface="Microsoft YaHei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459538" y="6356350"/>
            <a:ext cx="2055812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0AC643B7-1068-49C6-BB56-10F13201D5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</a:t>
            </a:r>
          </a:p>
        </p:txBody>
      </p:sp>
      <p:sp>
        <p:nvSpPr>
          <p:cNvPr id="1331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hf sldNum="0" hdr="0" ftr="0"/>
  <p:txStyles>
    <p:titleStyle>
      <a:lvl1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entury Gothic" pitchFamily="32" charset="0"/>
          <a:ea typeface="Microsoft YaHei" charset="-122"/>
        </a:defRPr>
      </a:lvl2pPr>
      <a:lvl3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entury Gothic" pitchFamily="32" charset="0"/>
          <a:ea typeface="Microsoft YaHei" charset="-122"/>
        </a:defRPr>
      </a:lvl3pPr>
      <a:lvl4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entury Gothic" pitchFamily="32" charset="0"/>
          <a:ea typeface="Microsoft YaHei" charset="-122"/>
        </a:defRPr>
      </a:lvl4pPr>
      <a:lvl5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entury Gothic" pitchFamily="32" charset="0"/>
          <a:ea typeface="Microsoft YaHei" charset="-122"/>
        </a:defRPr>
      </a:lvl5pPr>
      <a:lvl6pPr marL="2514600" indent="-228600" algn="l" defTabSz="449263" rtl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entury Gothic" pitchFamily="32" charset="0"/>
          <a:ea typeface="Microsoft YaHei" charset="-122"/>
        </a:defRPr>
      </a:lvl6pPr>
      <a:lvl7pPr marL="2971800" indent="-228600" algn="l" defTabSz="449263" rtl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entury Gothic" pitchFamily="32" charset="0"/>
          <a:ea typeface="Microsoft YaHei" charset="-122"/>
        </a:defRPr>
      </a:lvl7pPr>
      <a:lvl8pPr marL="3429000" indent="-228600" algn="l" defTabSz="449263" rtl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entury Gothic" pitchFamily="32" charset="0"/>
          <a:ea typeface="Microsoft YaHei" charset="-122"/>
        </a:defRPr>
      </a:lvl8pPr>
      <a:lvl9pPr marL="3886200" indent="-228600" algn="l" defTabSz="449263" rtl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entury Gothic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"/>
          <p:cNvGrpSpPr>
            <a:grpSpLocks/>
          </p:cNvGrpSpPr>
          <p:nvPr/>
        </p:nvGrpSpPr>
        <p:grpSpPr bwMode="auto">
          <a:xfrm>
            <a:off x="0" y="-1588"/>
            <a:ext cx="9144000" cy="6864351"/>
            <a:chOff x="0" y="-1"/>
            <a:chExt cx="5760" cy="4324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5760" cy="4318"/>
            </a:xfrm>
            <a:prstGeom prst="rect">
              <a:avLst/>
            </a:prstGeom>
            <a:blipFill dpi="0" rotWithShape="0">
              <a:blip r:embed="rId13" cstate="print"/>
              <a:srcRect/>
              <a:stretch>
                <a:fillRect/>
              </a:stretch>
            </a:blipFill>
            <a:ln w="255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it-IT">
                <a:ea typeface="Microsoft YaHei" charset="-122"/>
                <a:cs typeface="+mn-cs"/>
              </a:endParaRPr>
            </a:p>
          </p:txBody>
        </p:sp>
        <p:sp>
          <p:nvSpPr>
            <p:cNvPr id="3075" name="Oval 3"/>
            <p:cNvSpPr>
              <a:spLocks noChangeArrowheads="1"/>
            </p:cNvSpPr>
            <p:nvPr/>
          </p:nvSpPr>
          <p:spPr bwMode="auto">
            <a:xfrm>
              <a:off x="2" y="1680"/>
              <a:ext cx="1979" cy="2638"/>
            </a:xfrm>
            <a:prstGeom prst="ellipse">
              <a:avLst/>
            </a:prstGeom>
            <a:gradFill rotWithShape="0">
              <a:gsLst>
                <a:gs pos="0">
                  <a:srgbClr val="F1F9FD"/>
                </a:gs>
                <a:gs pos="100000">
                  <a:srgbClr val="F1F9FD"/>
                </a:gs>
              </a:gsLst>
              <a:path path="shape">
                <a:fillToRect l="50000" t="50000" r="50000" b="50000"/>
              </a:path>
            </a:gradFill>
            <a:ln w="9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it-IT">
                <a:ea typeface="Microsoft YaHei" charset="-122"/>
                <a:cs typeface="+mn-cs"/>
              </a:endParaRPr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1" y="1824"/>
              <a:ext cx="1115" cy="1487"/>
            </a:xfrm>
            <a:prstGeom prst="ellipse">
              <a:avLst/>
            </a:prstGeom>
            <a:gradFill rotWithShape="0">
              <a:gsLst>
                <a:gs pos="0">
                  <a:srgbClr val="F1F9FD"/>
                </a:gs>
                <a:gs pos="100000">
                  <a:srgbClr val="F1F9FD"/>
                </a:gs>
              </a:gsLst>
              <a:path path="shape">
                <a:fillToRect l="50000" t="50000" r="50000" b="50000"/>
              </a:path>
            </a:gradFill>
            <a:ln w="9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it-IT">
                <a:ea typeface="Microsoft YaHei" charset="-122"/>
                <a:cs typeface="+mn-cs"/>
              </a:endParaRPr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4068" y="1056"/>
              <a:ext cx="1331" cy="1774"/>
            </a:xfrm>
            <a:prstGeom prst="ellipse">
              <a:avLst/>
            </a:prstGeom>
            <a:gradFill rotWithShape="0">
              <a:gsLst>
                <a:gs pos="0">
                  <a:srgbClr val="F1F9FD"/>
                </a:gs>
                <a:gs pos="100000">
                  <a:srgbClr val="F1F9FD"/>
                </a:gs>
              </a:gsLst>
              <a:path path="shape">
                <a:fillToRect l="50000" t="50000" r="50000" b="50000"/>
              </a:path>
            </a:gradFill>
            <a:ln w="9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it-IT">
                <a:ea typeface="Microsoft YaHei" charset="-122"/>
                <a:cs typeface="+mn-cs"/>
              </a:endParaRPr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3780" y="-1"/>
              <a:ext cx="755" cy="1007"/>
            </a:xfrm>
            <a:prstGeom prst="ellipse">
              <a:avLst/>
            </a:prstGeom>
            <a:gradFill rotWithShape="0">
              <a:gsLst>
                <a:gs pos="0">
                  <a:srgbClr val="F1F9FD"/>
                </a:gs>
                <a:gs pos="100000">
                  <a:srgbClr val="F1F9FD"/>
                </a:gs>
              </a:gsLst>
              <a:path path="shape">
                <a:fillToRect l="50000" t="50000" r="50000" b="50000"/>
              </a:path>
            </a:gradFill>
            <a:ln w="9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it-IT">
                <a:ea typeface="Microsoft YaHei" charset="-122"/>
                <a:cs typeface="+mn-cs"/>
              </a:endParaRPr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4068" y="3700"/>
              <a:ext cx="467" cy="623"/>
            </a:xfrm>
            <a:prstGeom prst="ellipse">
              <a:avLst/>
            </a:prstGeom>
            <a:gradFill rotWithShape="0">
              <a:gsLst>
                <a:gs pos="0">
                  <a:srgbClr val="F1F9FD"/>
                </a:gs>
                <a:gs pos="100000">
                  <a:srgbClr val="F1F9FD"/>
                </a:gs>
              </a:gsLst>
              <a:path path="shape">
                <a:fillToRect l="50000" t="50000" r="50000" b="50000"/>
              </a:path>
            </a:gradFill>
            <a:ln w="9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it-IT">
                <a:ea typeface="Microsoft YaHei" charset="-122"/>
                <a:cs typeface="+mn-cs"/>
              </a:endParaRPr>
            </a:p>
          </p:txBody>
        </p:sp>
        <p:sp>
          <p:nvSpPr>
            <p:cNvPr id="3082" name="Freeform 10"/>
            <p:cNvSpPr>
              <a:spLocks noChangeArrowheads="1"/>
            </p:cNvSpPr>
            <p:nvPr/>
          </p:nvSpPr>
          <p:spPr bwMode="auto">
            <a:xfrm>
              <a:off x="0" y="1"/>
              <a:ext cx="5760" cy="4318"/>
            </a:xfrm>
            <a:custGeom>
              <a:avLst/>
              <a:gdLst>
                <a:gd name="G0" fmla="*/ 1 0 51712"/>
                <a:gd name="G1" fmla="*/ G0 15356 1"/>
                <a:gd name="G2" fmla="*/ G1 1 15356"/>
                <a:gd name="G3" fmla="*/ 1 0 51712"/>
                <a:gd name="G4" fmla="*/ G3 8638 1"/>
                <a:gd name="G5" fmla="*/ G4 1 8638"/>
                <a:gd name="G6" fmla="*/ 1 0 51712"/>
                <a:gd name="G7" fmla="*/ G6 15356 1"/>
                <a:gd name="G8" fmla="*/ G7 1 15356"/>
                <a:gd name="G9" fmla="*/ 40669 8638 1"/>
                <a:gd name="G10" fmla="*/ G9 1 8638"/>
                <a:gd name="G11" fmla="*/ 2304 15356 1"/>
                <a:gd name="G12" fmla="*/ G11 1 15356"/>
                <a:gd name="G13" fmla="*/ 40669 8638 1"/>
                <a:gd name="G14" fmla="*/ G13 1 8638"/>
                <a:gd name="G15" fmla="*/ 2304 15356 1"/>
                <a:gd name="G16" fmla="*/ G15 1 15356"/>
                <a:gd name="G17" fmla="*/ 1 0 51712"/>
                <a:gd name="G18" fmla="*/ G17 8638 1"/>
                <a:gd name="G19" fmla="*/ G18 1 8638"/>
                <a:gd name="G20" fmla="*/ 1 0 51712"/>
                <a:gd name="G21" fmla="*/ G20 15356 1"/>
                <a:gd name="G22" fmla="*/ G21 1 15356"/>
                <a:gd name="G23" fmla="*/ 1 0 51712"/>
                <a:gd name="G24" fmla="*/ G23 8638 1"/>
                <a:gd name="G25" fmla="*/ G24 1 8638"/>
                <a:gd name="G26" fmla="*/ 43866 15356 1"/>
                <a:gd name="G27" fmla="*/ G26 1 15356"/>
                <a:gd name="G28" fmla="*/ 23171 8638 1"/>
                <a:gd name="G29" fmla="*/ G28 1 8638"/>
                <a:gd name="G30" fmla="*/ 17622 15356 1"/>
                <a:gd name="G31" fmla="*/ G30 1 15356"/>
                <a:gd name="G32" fmla="*/ 23171 8638 1"/>
                <a:gd name="G33" fmla="*/ G32 1 8638"/>
                <a:gd name="G34" fmla="*/ 17622 15356 1"/>
                <a:gd name="G35" fmla="*/ G34 1 15356"/>
                <a:gd name="G36" fmla="*/ 11148 8638 1"/>
                <a:gd name="G37" fmla="*/ G36 1 8638"/>
                <a:gd name="G38" fmla="*/ 43866 15356 1"/>
                <a:gd name="G39" fmla="*/ G38 1 15356"/>
                <a:gd name="G40" fmla="*/ 11148 8638 1"/>
                <a:gd name="G41" fmla="*/ G40 1 8638"/>
                <a:gd name="G42" fmla="*/ 43866 15356 1"/>
                <a:gd name="G43" fmla="*/ G42 1 15356"/>
                <a:gd name="G44" fmla="*/ 23171 8638 1"/>
                <a:gd name="G45" fmla="*/ G44 1 8638"/>
                <a:gd name="G46" fmla="*/ 1 0 51712"/>
                <a:gd name="G47" fmla="*/ 1 0 51712"/>
                <a:gd name="G48" fmla="*/ 1 0 51712"/>
                <a:gd name="G49" fmla="*/ 1 0 51712"/>
                <a:gd name="G50" fmla="*/ 1 0 51712"/>
                <a:gd name="G51" fmla="*/ 1 0 51712"/>
                <a:gd name="G52" fmla="*/ 1 0 51712"/>
                <a:gd name="G53" fmla="*/ 1 0 51712"/>
                <a:gd name="G54" fmla="*/ 1 0 51712"/>
                <a:gd name="G55" fmla="*/ 1 0 51712"/>
                <a:gd name="G56" fmla="+- 15356 0 0"/>
                <a:gd name="G57" fmla="+- 8638 0 0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it-IT">
                <a:ea typeface="Microsoft YaHei" charset="-122"/>
                <a:cs typeface="+mn-cs"/>
              </a:endParaRPr>
            </a:p>
          </p:txBody>
        </p:sp>
      </p:grp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7829550" y="0"/>
            <a:ext cx="514350" cy="1143000"/>
          </a:xfrm>
          <a:prstGeom prst="rect">
            <a:avLst/>
          </a:prstGeom>
          <a:solidFill>
            <a:srgbClr val="0F6FC6"/>
          </a:soli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it-IT">
              <a:ea typeface="Microsoft YaHei" charset="-122"/>
              <a:cs typeface="+mn-cs"/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7989888" y="6394450"/>
            <a:ext cx="741362" cy="30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96875" y="6391275"/>
            <a:ext cx="289401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it-IT">
              <a:ea typeface="Microsoft YaHei" charset="-122"/>
              <a:cs typeface="+mn-cs"/>
            </a:endParaRP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7766050" y="295275"/>
            <a:ext cx="627063" cy="766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86F5DB90-8D25-42F2-8286-0C0A2E78A8B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256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</a:t>
            </a:r>
          </a:p>
        </p:txBody>
      </p:sp>
      <p:sp>
        <p:nvSpPr>
          <p:cNvPr id="256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2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hf sldNum="0" hdr="0" ftr="0"/>
  <p:txStyles>
    <p:titleStyle>
      <a:lvl1pPr algn="l" defTabSz="449263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Century Gothic" pitchFamily="32" charset="0"/>
          <a:ea typeface="Microsoft YaHei" charset="-122"/>
        </a:defRPr>
      </a:lvl2pPr>
      <a:lvl3pPr algn="l" defTabSz="449263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Century Gothic" pitchFamily="32" charset="0"/>
          <a:ea typeface="Microsoft YaHei" charset="-122"/>
        </a:defRPr>
      </a:lvl3pPr>
      <a:lvl4pPr algn="l" defTabSz="449263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Century Gothic" pitchFamily="32" charset="0"/>
          <a:ea typeface="Microsoft YaHei" charset="-122"/>
        </a:defRPr>
      </a:lvl4pPr>
      <a:lvl5pPr algn="l" defTabSz="449263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Century Gothic" pitchFamily="32" charset="0"/>
          <a:ea typeface="Microsoft YaHei" charset="-122"/>
        </a:defRPr>
      </a:lvl5pPr>
      <a:lvl6pPr marL="2514600" indent="-228600" algn="l" defTabSz="449263" rtl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Century Gothic" pitchFamily="32" charset="0"/>
          <a:ea typeface="Microsoft YaHei" charset="-122"/>
        </a:defRPr>
      </a:lvl6pPr>
      <a:lvl7pPr marL="2971800" indent="-228600" algn="l" defTabSz="449263" rtl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Century Gothic" pitchFamily="32" charset="0"/>
          <a:ea typeface="Microsoft YaHei" charset="-122"/>
        </a:defRPr>
      </a:lvl7pPr>
      <a:lvl8pPr marL="3429000" indent="-228600" algn="l" defTabSz="449263" rtl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Century Gothic" pitchFamily="32" charset="0"/>
          <a:ea typeface="Microsoft YaHei" charset="-122"/>
        </a:defRPr>
      </a:lvl8pPr>
      <a:lvl9pPr marL="3886200" indent="-228600" algn="l" defTabSz="449263" rtl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Century Gothic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9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9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40404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89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200">
          <a:solidFill>
            <a:srgbClr val="40404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89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200">
          <a:solidFill>
            <a:srgbClr val="40404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Calibri" charset="0"/>
          <a:ea typeface="+mn-ea"/>
        </a:defRPr>
      </a:lvl5pPr>
      <a:lvl6pPr marL="2514600" indent="-228600" algn="l" defTabSz="449263" rtl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+mn-ea"/>
        </a:defRPr>
      </a:lvl6pPr>
      <a:lvl7pPr marL="2971800" indent="-228600" algn="l" defTabSz="449263" rtl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+mn-ea"/>
        </a:defRPr>
      </a:lvl7pPr>
      <a:lvl8pPr marL="3429000" indent="-228600" algn="l" defTabSz="449263" rtl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+mn-ea"/>
        </a:defRPr>
      </a:lvl8pPr>
      <a:lvl9pPr marL="3886200" indent="-228600" algn="l" defTabSz="449263" rtl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31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311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400"/>
            </a:lvl1pPr>
          </a:lstStyle>
          <a:p>
            <a:pPr>
              <a:defRPr/>
            </a:pPr>
            <a:fld id="{77976EE7-93EB-45C4-A905-888C3A8BB3F7}" type="datetimeFigureOut">
              <a:rPr lang="it-IT"/>
              <a:pPr>
                <a:defRPr/>
              </a:pPr>
              <a:t>05/10/2016</a:t>
            </a:fld>
            <a:endParaRPr lang="it-IT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7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400"/>
            </a:lvl1pPr>
          </a:lstStyle>
          <a:p>
            <a:pPr>
              <a:defRPr/>
            </a:pPr>
            <a:fld id="{6FA8711D-508B-4F00-AF5E-0F5A98480F0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39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titoloFare clic per modificare lo stile del titolo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497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0"/>
            <a:r>
              <a:rPr lang="en-GB" smtClean="0"/>
              <a:t>Nono livello strutturaFare clic per modificare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r>
              <a:rPr lang="it-IT"/>
              <a:t>26/04/16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0876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it-IT">
              <a:ea typeface="Microsoft YaHei" charset="-122"/>
              <a:cs typeface="+mn-cs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59538" y="6356350"/>
            <a:ext cx="2055812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2A9C1F0E-BF86-4FD2-9F73-433BC05DA7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hf sldNum="0" hdr="0" ftr="0"/>
  <p:txStyles>
    <p:titleStyle>
      <a:lvl1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entury Gothic" pitchFamily="32" charset="0"/>
          <a:ea typeface="Microsoft YaHei" charset="-122"/>
        </a:defRPr>
      </a:lvl2pPr>
      <a:lvl3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entury Gothic" pitchFamily="32" charset="0"/>
          <a:ea typeface="Microsoft YaHei" charset="-122"/>
        </a:defRPr>
      </a:lvl3pPr>
      <a:lvl4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entury Gothic" pitchFamily="32" charset="0"/>
          <a:ea typeface="Microsoft YaHei" charset="-122"/>
        </a:defRPr>
      </a:lvl4pPr>
      <a:lvl5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entury Gothic" pitchFamily="32" charset="0"/>
          <a:ea typeface="Microsoft YaHei" charset="-122"/>
        </a:defRPr>
      </a:lvl5pPr>
      <a:lvl6pPr marL="2514600" indent="-228600" algn="l" defTabSz="449263" rtl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entury Gothic" pitchFamily="32" charset="0"/>
          <a:ea typeface="Microsoft YaHei" charset="-122"/>
        </a:defRPr>
      </a:lvl6pPr>
      <a:lvl7pPr marL="2971800" indent="-228600" algn="l" defTabSz="449263" rtl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entury Gothic" pitchFamily="32" charset="0"/>
          <a:ea typeface="Microsoft YaHei" charset="-122"/>
        </a:defRPr>
      </a:lvl7pPr>
      <a:lvl8pPr marL="3429000" indent="-228600" algn="l" defTabSz="449263" rtl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entury Gothic" pitchFamily="32" charset="0"/>
          <a:ea typeface="Microsoft YaHei" charset="-122"/>
        </a:defRPr>
      </a:lvl8pPr>
      <a:lvl9pPr marL="3886200" indent="-228600" algn="l" defTabSz="449263" rtl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entury Gothic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oleObject" Target="../embeddings/Grafico_di_Microsoft_Office_Excel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oleObject" Target="../embeddings/Foglio_di_lavoro_di_Microsoft_Office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jpeg"/><Relationship Id="rId4" Type="http://schemas.openxmlformats.org/officeDocument/2006/relationships/oleObject" Target="../embeddings/Grafico_di_Microsoft_Office_Excel3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jpeg"/><Relationship Id="rId4" Type="http://schemas.openxmlformats.org/officeDocument/2006/relationships/oleObject" Target="../embeddings/Grafico_di_Microsoft_Office_Excel4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2349500"/>
            <a:ext cx="7773988" cy="1470025"/>
          </a:xfrm>
        </p:spPr>
        <p:txBody>
          <a:bodyPr/>
          <a:lstStyle/>
          <a:p>
            <a:pPr algn="ctr"/>
            <a:r>
              <a:rPr lang="it-IT" sz="3200" b="1" smtClean="0">
                <a:solidFill>
                  <a:srgbClr val="009999"/>
                </a:solidFill>
              </a:rPr>
              <a:t>Drug resistance profile at failure</a:t>
            </a:r>
            <a:br>
              <a:rPr lang="it-IT" sz="3200" b="1" smtClean="0">
                <a:solidFill>
                  <a:srgbClr val="009999"/>
                </a:solidFill>
              </a:rPr>
            </a:br>
            <a:r>
              <a:rPr lang="it-IT" sz="3200" b="1" smtClean="0">
                <a:solidFill>
                  <a:srgbClr val="009999"/>
                </a:solidFill>
              </a:rPr>
              <a:t>of integrase inhibitors containing regimens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365625"/>
            <a:ext cx="6402387" cy="1752600"/>
          </a:xfrm>
        </p:spPr>
        <p:txBody>
          <a:bodyPr/>
          <a:lstStyle/>
          <a:p>
            <a:pPr marL="0" indent="0" algn="ctr">
              <a:lnSpc>
                <a:spcPct val="72000"/>
              </a:lnSpc>
            </a:pPr>
            <a:r>
              <a:rPr lang="en-US" sz="2000" b="1" smtClean="0">
                <a:solidFill>
                  <a:srgbClr val="0066CC"/>
                </a:solidFill>
              </a:rPr>
              <a:t>Antiretroviral Resistance Cohort Analysis</a:t>
            </a:r>
          </a:p>
          <a:p>
            <a:pPr marL="0" indent="0" algn="ctr">
              <a:lnSpc>
                <a:spcPct val="72000"/>
              </a:lnSpc>
            </a:pPr>
            <a:r>
              <a:rPr lang="en-US" sz="2000" b="1" smtClean="0">
                <a:solidFill>
                  <a:srgbClr val="0066CC"/>
                </a:solidFill>
              </a:rPr>
              <a:t>www.hivarca.net</a:t>
            </a:r>
          </a:p>
          <a:p>
            <a:pPr marL="0" indent="0" algn="ctr">
              <a:lnSpc>
                <a:spcPct val="72000"/>
              </a:lnSpc>
            </a:pPr>
            <a:r>
              <a:rPr lang="en-US" sz="2000" b="1" smtClean="0">
                <a:solidFill>
                  <a:srgbClr val="0066CC"/>
                </a:solidFill>
              </a:rPr>
              <a:t>April 20, 2016</a:t>
            </a:r>
            <a:endParaRPr lang="it-IT" sz="2000" b="1" smtClean="0">
              <a:solidFill>
                <a:srgbClr val="0066CC"/>
              </a:solidFill>
            </a:endParaRPr>
          </a:p>
        </p:txBody>
      </p:sp>
      <p:pic>
        <p:nvPicPr>
          <p:cNvPr id="63491" name="Immagine 0" descr="LogoAR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3000" y="1341438"/>
            <a:ext cx="42767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12775" y="188913"/>
            <a:ext cx="7888288" cy="8159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3200" b="1" smtClean="0">
                <a:solidFill>
                  <a:srgbClr val="009999"/>
                </a:solidFill>
              </a:rPr>
              <a:t>In progress analysis</a:t>
            </a:r>
            <a:r>
              <a:rPr lang="it-IT" sz="4000" smtClean="0">
                <a:latin typeface="Calibri Light" pitchFamily="34" charset="0"/>
              </a:rPr>
              <a:t> </a:t>
            </a:r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539750" y="1196975"/>
            <a:ext cx="8229600" cy="52720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228600" indent="-227013" algn="just" hangingPunct="0">
              <a:lnSpc>
                <a:spcPct val="80000"/>
              </a:lnSpc>
              <a:spcBef>
                <a:spcPts val="1000"/>
              </a:spcBef>
              <a:buClr>
                <a:srgbClr val="009999"/>
              </a:buClr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700">
                <a:solidFill>
                  <a:srgbClr val="000000"/>
                </a:solidFill>
                <a:latin typeface="Century Gothic" pitchFamily="34" charset="0"/>
              </a:rPr>
              <a:t>Impact of viral subtype and gender</a:t>
            </a:r>
          </a:p>
          <a:p>
            <a:pPr marL="228600" indent="-227013" algn="just" hangingPunct="0">
              <a:lnSpc>
                <a:spcPct val="80000"/>
              </a:lnSpc>
              <a:spcBef>
                <a:spcPts val="1000"/>
              </a:spcBef>
              <a:buClr>
                <a:srgbClr val="009999"/>
              </a:buClr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700">
                <a:solidFill>
                  <a:srgbClr val="000000"/>
                </a:solidFill>
                <a:latin typeface="Century Gothic" pitchFamily="34" charset="0"/>
              </a:rPr>
              <a:t>Evaluation of background regimen</a:t>
            </a:r>
          </a:p>
          <a:p>
            <a:pPr marL="228600" indent="-227013" algn="just" hangingPunct="0">
              <a:lnSpc>
                <a:spcPct val="80000"/>
              </a:lnSpc>
              <a:spcBef>
                <a:spcPts val="1000"/>
              </a:spcBef>
              <a:buClr>
                <a:srgbClr val="009999"/>
              </a:buClr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700">
                <a:solidFill>
                  <a:srgbClr val="000000"/>
                </a:solidFill>
                <a:latin typeface="Century Gothic" pitchFamily="34" charset="0"/>
              </a:rPr>
              <a:t>Presence of 155 vs 148 vs 143 according to VL rank</a:t>
            </a:r>
          </a:p>
          <a:p>
            <a:pPr marL="228600" indent="-227013" algn="just" hangingPunct="0">
              <a:lnSpc>
                <a:spcPct val="80000"/>
              </a:lnSpc>
              <a:spcBef>
                <a:spcPts val="1000"/>
              </a:spcBef>
              <a:buClr>
                <a:srgbClr val="009999"/>
              </a:buClr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700">
                <a:solidFill>
                  <a:srgbClr val="000000"/>
                </a:solidFill>
                <a:latin typeface="Century Gothic" pitchFamily="34" charset="0"/>
              </a:rPr>
              <a:t>Co-presence of 155 and/or 148 and/or 143 mutations according to VL rank</a:t>
            </a:r>
          </a:p>
          <a:p>
            <a:pPr marL="228600" indent="-227013" algn="just" hangingPunct="0">
              <a:lnSpc>
                <a:spcPct val="80000"/>
              </a:lnSpc>
              <a:spcBef>
                <a:spcPts val="1000"/>
              </a:spcBef>
              <a:buClr>
                <a:srgbClr val="009999"/>
              </a:buClr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700">
                <a:solidFill>
                  <a:srgbClr val="000000"/>
                </a:solidFill>
                <a:latin typeface="Century Gothic" pitchFamily="34" charset="0"/>
              </a:rPr>
              <a:t>Impact of other INI mutation (other than 155, 148 and 143) on susceptibility to INI</a:t>
            </a:r>
          </a:p>
          <a:p>
            <a:pPr marL="228600" indent="-227013" algn="just" hangingPunct="0">
              <a:lnSpc>
                <a:spcPct val="80000"/>
              </a:lnSpc>
              <a:spcBef>
                <a:spcPts val="1000"/>
              </a:spcBef>
              <a:buClr>
                <a:srgbClr val="009999"/>
              </a:buClr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700">
                <a:solidFill>
                  <a:srgbClr val="000000"/>
                </a:solidFill>
                <a:latin typeface="Century Gothic" pitchFamily="34" charset="0"/>
              </a:rPr>
              <a:t>Impact of other INI mutation on virological rebound without INI major mutations</a:t>
            </a:r>
          </a:p>
          <a:p>
            <a:pPr marL="228600" indent="-227013" algn="just" hangingPunct="0">
              <a:lnSpc>
                <a:spcPct val="80000"/>
              </a:lnSpc>
              <a:spcBef>
                <a:spcPts val="1000"/>
              </a:spcBef>
              <a:buClr>
                <a:srgbClr val="009999"/>
              </a:buClr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700">
                <a:solidFill>
                  <a:srgbClr val="000000"/>
                </a:solidFill>
                <a:latin typeface="Century Gothic" pitchFamily="34" charset="0"/>
              </a:rPr>
              <a:t>Most of the patients have been treated with RAL: evaluation of susceptibility to Elvitegravir and  Dolutegravir</a:t>
            </a:r>
          </a:p>
        </p:txBody>
      </p:sp>
      <p:pic>
        <p:nvPicPr>
          <p:cNvPr id="84995" name="Immagine 0" descr="LogoAR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81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12775" y="549275"/>
            <a:ext cx="7888288" cy="13255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800" b="1" smtClean="0">
                <a:solidFill>
                  <a:srgbClr val="009999"/>
                </a:solidFill>
              </a:rPr>
              <a:t>Drug resistance profile at failure</a:t>
            </a:r>
            <a:br>
              <a:rPr lang="it-IT" sz="2800" b="1" smtClean="0">
                <a:solidFill>
                  <a:srgbClr val="009999"/>
                </a:solidFill>
              </a:rPr>
            </a:br>
            <a:r>
              <a:rPr lang="it-IT" sz="2800" b="1" smtClean="0">
                <a:solidFill>
                  <a:srgbClr val="009999"/>
                </a:solidFill>
              </a:rPr>
              <a:t>of integrase inhibitors containing regimens</a:t>
            </a:r>
            <a:r>
              <a:rPr lang="it-IT" smtClean="0">
                <a:latin typeface="Calibri Light" pitchFamily="34" charset="0"/>
              </a:rPr>
              <a:t> </a:t>
            </a:r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684213" y="1989138"/>
            <a:ext cx="7888287" cy="43513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228600" indent="-227013" algn="just" hangingPunct="0">
              <a:lnSpc>
                <a:spcPct val="80000"/>
              </a:lnSpc>
              <a:spcBef>
                <a:spcPts val="1000"/>
              </a:spcBef>
              <a:buClr>
                <a:srgbClr val="009999"/>
              </a:buClr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400">
                <a:solidFill>
                  <a:srgbClr val="000000"/>
                </a:solidFill>
                <a:latin typeface="Century Gothic" pitchFamily="34" charset="0"/>
              </a:rPr>
              <a:t>The driver criterium for the selection of the patients was the availability of a genotypic drug resistance test on integrase region after the start of an antiretroviral regimen containing a INI, according to the viral load; the tests have been performed on RNA from plasma/serum samples, excluding whole blood, PBMC and liquor matrix in order to depict the drug resistance profile to INIs at virological failure.</a:t>
            </a:r>
          </a:p>
          <a:p>
            <a:pPr marL="228600" indent="-227013" algn="just" hangingPunct="0">
              <a:lnSpc>
                <a:spcPct val="80000"/>
              </a:lnSpc>
              <a:spcBef>
                <a:spcPts val="1000"/>
              </a:spcBef>
              <a:buClr>
                <a:srgbClr val="009999"/>
              </a:buClr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400">
                <a:solidFill>
                  <a:srgbClr val="000000"/>
                </a:solidFill>
                <a:latin typeface="Century Gothic" pitchFamily="34" charset="0"/>
              </a:rPr>
              <a:t>Since 2008 a total of 294 genotypic drug resistance tests on integrase region at potential virological failure from patients administered with an INI-based antiretroviral regimen has been selected for the analysis.</a:t>
            </a:r>
          </a:p>
        </p:txBody>
      </p:sp>
      <p:pic>
        <p:nvPicPr>
          <p:cNvPr id="64515" name="Immagine 0" descr="LogoAR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1963" y="0"/>
            <a:ext cx="2333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1066800" y="1365250"/>
          <a:ext cx="7291388" cy="4491038"/>
        </p:xfrm>
        <a:graphic>
          <a:graphicData uri="http://schemas.openxmlformats.org/presentationml/2006/ole">
            <p:oleObj spid="_x0000_s8193" r:id="rId4" imgW="8732634" imgH="5501545" progId="Excel.Chart.8">
              <p:embed/>
            </p:oleObj>
          </a:graphicData>
        </a:graphic>
      </p:graphicFrame>
      <p:pic>
        <p:nvPicPr>
          <p:cNvPr id="8194" name="Immagine 0" descr="LogoARC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981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9" name="Group 1"/>
          <p:cNvGraphicFramePr>
            <a:graphicFrameLocks noGrp="1"/>
          </p:cNvGraphicFramePr>
          <p:nvPr/>
        </p:nvGraphicFramePr>
        <p:xfrm>
          <a:off x="325438" y="915988"/>
          <a:ext cx="8618537" cy="5700721"/>
        </p:xfrm>
        <a:graphic>
          <a:graphicData uri="http://schemas.openxmlformats.org/drawingml/2006/table">
            <a:tbl>
              <a:tblPr/>
              <a:tblGrid>
                <a:gridCol w="6062662"/>
                <a:gridCol w="25558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Feature               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Value      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Age, median (IQR)                        </a:t>
                      </a:r>
                    </a:p>
                  </a:txBody>
                  <a:tcPr marT="47735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47 (41-52)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Male gender, %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198 (67.3)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Ethnicity, Caucasian                      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  202 (68.7)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Log viral load, median (IQR) at baseline                      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3.8 (3.1-4.8)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CD4 cell counts, median (IQR) at baseline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246 (95-406)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%CD4 cell counts, median (IQR) at baseline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15.0 (7.6-23.0)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Nadir CD4 cell counts, median (IQR)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.…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Zenith viral load, median (IQR)                        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….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Log viral load, median (IQR) at failure                        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3.4 (2.7-4.4)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CD4 cell counts, median (IQR) at failure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296 (176-477)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%CD4 cell counts, median (IQR) at failure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17.0 (9.0-24.0)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Years since HIV diagnosis, median (IQR)                        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….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Total weeks of treatment, median (IQR)                        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103 (61-139)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Past treatment lines, median (IQR)                        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10 (5-14)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Subtype B, %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206 (70)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RAL/EVG/DTG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269/1/24</a:t>
                      </a:r>
                    </a:p>
                  </a:txBody>
                  <a:tcPr marT="4773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617" name="Rectangle 123"/>
          <p:cNvSpPr>
            <a:spLocks noChangeArrowheads="1"/>
          </p:cNvSpPr>
          <p:nvPr/>
        </p:nvSpPr>
        <p:spPr bwMode="auto">
          <a:xfrm>
            <a:off x="1501775" y="231775"/>
            <a:ext cx="6469063" cy="4857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5000" rIns="90000" bIns="450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it-IT" sz="2600" b="1">
                <a:solidFill>
                  <a:srgbClr val="009999"/>
                </a:solidFill>
                <a:latin typeface="Century Gothic" pitchFamily="34" charset="0"/>
              </a:rPr>
              <a:t>INI genotypic resistance test since 2008</a:t>
            </a:r>
          </a:p>
        </p:txBody>
      </p:sp>
      <p:pic>
        <p:nvPicPr>
          <p:cNvPr id="66618" name="Immagine 0" descr="LogoAR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81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1"/>
          <p:cNvSpPr txBox="1">
            <a:spLocks noChangeArrowheads="1"/>
          </p:cNvSpPr>
          <p:nvPr/>
        </p:nvSpPr>
        <p:spPr bwMode="auto">
          <a:xfrm>
            <a:off x="271463" y="415925"/>
            <a:ext cx="8682037" cy="7080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sz="3000" b="1">
                <a:solidFill>
                  <a:srgbClr val="009999"/>
                </a:solidFill>
                <a:latin typeface="Century Gothic" pitchFamily="34" charset="0"/>
              </a:rPr>
              <a:t>Test Stratification performed at different VL</a:t>
            </a:r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2001838" y="1579563"/>
            <a:ext cx="5521325" cy="5175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it-IT" sz="2800" b="1">
                <a:solidFill>
                  <a:srgbClr val="000000"/>
                </a:solidFill>
                <a:latin typeface="Century Gothic" pitchFamily="34" charset="0"/>
              </a:rPr>
              <a:t>Total: </a:t>
            </a:r>
            <a:r>
              <a:rPr lang="it-IT" sz="2800" b="1">
                <a:solidFill>
                  <a:srgbClr val="FF3300"/>
                </a:solidFill>
                <a:latin typeface="Century Gothic" pitchFamily="34" charset="0"/>
              </a:rPr>
              <a:t>184 (known viral load)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555750" y="2655888"/>
          <a:ext cx="5970588" cy="3195637"/>
        </p:xfrm>
        <a:graphic>
          <a:graphicData uri="http://schemas.openxmlformats.org/presentationml/2006/ole">
            <p:oleObj spid="_x0000_s9219" name="Foglio di lavoro" r:id="rId4" imgW="9296362" imgH="4968335" progId="Excel.Sheet.8">
              <p:embed/>
            </p:oleObj>
          </a:graphicData>
        </a:graphic>
      </p:graphicFrame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2444750" y="2701925"/>
            <a:ext cx="1574800" cy="5175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</a:pPr>
            <a:r>
              <a:rPr lang="it-IT" sz="2800" b="1">
                <a:solidFill>
                  <a:srgbClr val="FF3300"/>
                </a:solidFill>
                <a:latin typeface="Century Gothic" pitchFamily="34" charset="0"/>
              </a:rPr>
              <a:t>33.7%</a:t>
            </a:r>
          </a:p>
        </p:txBody>
      </p:sp>
      <p:pic>
        <p:nvPicPr>
          <p:cNvPr id="9223" name="Immagine 0" descr="LogoARC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981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490538" y="695325"/>
            <a:ext cx="8280400" cy="51593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0000" tIns="45000" rIns="90000" bIns="450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800" b="1">
                <a:solidFill>
                  <a:srgbClr val="009999"/>
                </a:solidFill>
                <a:latin typeface="Century Gothic" pitchFamily="34" charset="0"/>
              </a:rPr>
              <a:t>Reasons for INI-based regimen discontinuation</a:t>
            </a:r>
            <a:r>
              <a:rPr lang="it-IT" sz="2400">
                <a:solidFill>
                  <a:srgbClr val="009999"/>
                </a:solidFill>
                <a:latin typeface="Calibri" pitchFamily="34" charset="0"/>
              </a:rPr>
              <a:t> </a:t>
            </a:r>
          </a:p>
        </p:txBody>
      </p:sp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692150" y="1581150"/>
          <a:ext cx="7773988" cy="4733930"/>
        </p:xfrm>
        <a:graphic>
          <a:graphicData uri="http://schemas.openxmlformats.org/drawingml/2006/table">
            <a:tbl>
              <a:tblPr/>
              <a:tblGrid>
                <a:gridCol w="5664200"/>
                <a:gridCol w="1230313"/>
                <a:gridCol w="879475"/>
              </a:tblGrid>
              <a:tr h="4302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Reason for INI interruption</a:t>
                      </a:r>
                    </a:p>
                  </a:txBody>
                  <a:tcPr marT="4824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N         </a:t>
                      </a:r>
                    </a:p>
                  </a:txBody>
                  <a:tcPr marT="4824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%</a:t>
                      </a:r>
                    </a:p>
                  </a:txBody>
                  <a:tcPr marT="4824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Not reported                        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143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48.6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Virological failure                     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97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32.9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Adherence issues                                              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12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4.1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Immunological failure                    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4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1.4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Intensification              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3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1.0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Other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5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1.7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Supervised interruption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3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1.0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Toxicity                      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7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2.4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Simplification              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9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3.1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Obsolete therapy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11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99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2" charset="0"/>
                          <a:ea typeface="Microsoft YaHei" charset="-122"/>
                          <a:cs typeface="Times New Roman" pitchFamily="16" charset="0"/>
                        </a:rPr>
                        <a:t>3.7</a:t>
                      </a:r>
                    </a:p>
                  </a:txBody>
                  <a:tcPr marT="48240" anchor="b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4804" name="Immagine 0" descr="LogoAR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81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1"/>
          <p:cNvSpPr>
            <a:spLocks noChangeArrowheads="1"/>
          </p:cNvSpPr>
          <p:nvPr/>
        </p:nvSpPr>
        <p:spPr bwMode="auto">
          <a:xfrm>
            <a:off x="180975" y="549275"/>
            <a:ext cx="8832850" cy="8191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2400" b="1">
                <a:solidFill>
                  <a:srgbClr val="009999"/>
                </a:solidFill>
                <a:latin typeface="Century Gothic" pitchFamily="34" charset="0"/>
              </a:rPr>
              <a:t>INI major drug resistance mutations according to VL rank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2400" b="1">
                <a:solidFill>
                  <a:srgbClr val="009999"/>
                </a:solidFill>
                <a:latin typeface="Century Gothic" pitchFamily="34" charset="0"/>
              </a:rPr>
              <a:t>(all INI interruption reasons n=184)</a:t>
            </a:r>
          </a:p>
        </p:txBody>
      </p:sp>
      <p:grpSp>
        <p:nvGrpSpPr>
          <p:cNvPr id="11274" name="Group 2"/>
          <p:cNvGrpSpPr>
            <a:grpSpLocks/>
          </p:cNvGrpSpPr>
          <p:nvPr/>
        </p:nvGrpSpPr>
        <p:grpSpPr bwMode="auto">
          <a:xfrm>
            <a:off x="3132138" y="5876925"/>
            <a:ext cx="3270250" cy="176213"/>
            <a:chOff x="1895" y="3893"/>
            <a:chExt cx="2060" cy="111"/>
          </a:xfrm>
        </p:grpSpPr>
        <p:sp>
          <p:nvSpPr>
            <p:cNvPr id="11280" name="Line 3"/>
            <p:cNvSpPr>
              <a:spLocks noChangeShapeType="1"/>
            </p:cNvSpPr>
            <p:nvPr/>
          </p:nvSpPr>
          <p:spPr bwMode="auto">
            <a:xfrm>
              <a:off x="1895" y="3893"/>
              <a:ext cx="0" cy="11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281" name="Line 4"/>
            <p:cNvSpPr>
              <a:spLocks noChangeShapeType="1"/>
            </p:cNvSpPr>
            <p:nvPr/>
          </p:nvSpPr>
          <p:spPr bwMode="auto">
            <a:xfrm>
              <a:off x="3956" y="3893"/>
              <a:ext cx="0" cy="11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282" name="Line 5"/>
            <p:cNvSpPr>
              <a:spLocks noChangeShapeType="1"/>
            </p:cNvSpPr>
            <p:nvPr/>
          </p:nvSpPr>
          <p:spPr bwMode="auto">
            <a:xfrm flipH="1">
              <a:off x="1894" y="4005"/>
              <a:ext cx="2062" cy="0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1275" name="Rectangle 6"/>
          <p:cNvSpPr>
            <a:spLocks noChangeArrowheads="1"/>
          </p:cNvSpPr>
          <p:nvPr/>
        </p:nvSpPr>
        <p:spPr bwMode="auto">
          <a:xfrm>
            <a:off x="6589713" y="5949950"/>
            <a:ext cx="1435100" cy="3952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it-IT" sz="2000" b="1">
                <a:solidFill>
                  <a:srgbClr val="000000"/>
                </a:solidFill>
                <a:latin typeface="Calibri" pitchFamily="34" charset="0"/>
              </a:rPr>
              <a:t>p=0.01</a:t>
            </a:r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684213" y="1844675"/>
            <a:ext cx="4060825" cy="11414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it-IT" b="1">
                <a:solidFill>
                  <a:srgbClr val="000000"/>
                </a:solidFill>
                <a:latin typeface="Calibri" pitchFamily="34" charset="0"/>
              </a:rPr>
              <a:t>Major: 155 or 148 or 143</a:t>
            </a:r>
          </a:p>
          <a:p>
            <a:pPr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it-IT" b="1">
                <a:solidFill>
                  <a:srgbClr val="000000"/>
                </a:solidFill>
                <a:latin typeface="Calibri" pitchFamily="34" charset="0"/>
              </a:rPr>
              <a:t>Other: other than 155, 148 or 143</a:t>
            </a:r>
          </a:p>
          <a:p>
            <a:pPr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it-IT" b="1">
                <a:solidFill>
                  <a:srgbClr val="000000"/>
                </a:solidFill>
                <a:latin typeface="Calibri" pitchFamily="34" charset="0"/>
              </a:rPr>
              <a:t>None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465138" y="1990725"/>
          <a:ext cx="8680450" cy="3738563"/>
        </p:xfrm>
        <a:graphic>
          <a:graphicData uri="http://schemas.openxmlformats.org/presentationml/2006/ole">
            <p:oleObj spid="_x0000_s11272" r:id="rId4" imgW="9867976" imgH="4244245" progId="Excel.Chart.8">
              <p:embed/>
            </p:oleObj>
          </a:graphicData>
        </a:graphic>
      </p:graphicFrame>
      <p:sp>
        <p:nvSpPr>
          <p:cNvPr id="11277" name="AutoShape 18"/>
          <p:cNvSpPr>
            <a:spLocks/>
          </p:cNvSpPr>
          <p:nvPr/>
        </p:nvSpPr>
        <p:spPr bwMode="auto">
          <a:xfrm rot="-5400000">
            <a:off x="2845594" y="4436269"/>
            <a:ext cx="287338" cy="1873250"/>
          </a:xfrm>
          <a:prstGeom prst="leftBrace">
            <a:avLst>
              <a:gd name="adj1" fmla="val 54328"/>
              <a:gd name="adj2" fmla="val 50060"/>
            </a:avLst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278" name="AutoShape 19"/>
          <p:cNvSpPr>
            <a:spLocks/>
          </p:cNvSpPr>
          <p:nvPr/>
        </p:nvSpPr>
        <p:spPr bwMode="auto">
          <a:xfrm rot="-5400000">
            <a:off x="6368256" y="4429919"/>
            <a:ext cx="287338" cy="1873250"/>
          </a:xfrm>
          <a:prstGeom prst="leftBrace">
            <a:avLst>
              <a:gd name="adj1" fmla="val 54328"/>
              <a:gd name="adj2" fmla="val 50060"/>
            </a:avLst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11279" name="Immagine 0" descr="LogoARC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981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266700" y="1284288"/>
          <a:ext cx="8680450" cy="3738562"/>
        </p:xfrm>
        <a:graphic>
          <a:graphicData uri="http://schemas.openxmlformats.org/presentationml/2006/ole">
            <p:oleObj spid="_x0000_s12289" r:id="rId4" imgW="9867976" imgH="4244245" progId="Excel.Chart.8">
              <p:embed/>
            </p:oleObj>
          </a:graphicData>
        </a:graphic>
      </p:graphicFrame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61925" y="209550"/>
            <a:ext cx="8832850" cy="8191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2400" b="1">
                <a:solidFill>
                  <a:srgbClr val="009999"/>
                </a:solidFill>
                <a:latin typeface="Century Gothic" pitchFamily="34" charset="0"/>
              </a:rPr>
              <a:t>INI major drug resistance mutations according to VL rank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sz="2400" b="1">
                <a:solidFill>
                  <a:srgbClr val="009999"/>
                </a:solidFill>
                <a:latin typeface="Century Gothic" pitchFamily="34" charset="0"/>
              </a:rPr>
              <a:t>(only virological/immunological failure n=79)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3132138" y="5734050"/>
            <a:ext cx="3270250" cy="176213"/>
            <a:chOff x="1895" y="3893"/>
            <a:chExt cx="2060" cy="111"/>
          </a:xfrm>
        </p:grpSpPr>
        <p:sp>
          <p:nvSpPr>
            <p:cNvPr id="12297" name="Line 4"/>
            <p:cNvSpPr>
              <a:spLocks noChangeShapeType="1"/>
            </p:cNvSpPr>
            <p:nvPr/>
          </p:nvSpPr>
          <p:spPr bwMode="auto">
            <a:xfrm>
              <a:off x="1895" y="3893"/>
              <a:ext cx="0" cy="11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8" name="Line 5"/>
            <p:cNvSpPr>
              <a:spLocks noChangeShapeType="1"/>
            </p:cNvSpPr>
            <p:nvPr/>
          </p:nvSpPr>
          <p:spPr bwMode="auto">
            <a:xfrm>
              <a:off x="3956" y="3893"/>
              <a:ext cx="0" cy="11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" name="Line 6"/>
            <p:cNvSpPr>
              <a:spLocks noChangeShapeType="1"/>
            </p:cNvSpPr>
            <p:nvPr/>
          </p:nvSpPr>
          <p:spPr bwMode="auto">
            <a:xfrm flipH="1">
              <a:off x="1894" y="4005"/>
              <a:ext cx="2062" cy="0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6445250" y="5949950"/>
            <a:ext cx="1435100" cy="3952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</a:tabLst>
            </a:pPr>
            <a:r>
              <a:rPr lang="it-IT" sz="2000" b="1">
                <a:solidFill>
                  <a:srgbClr val="000000"/>
                </a:solidFill>
                <a:latin typeface="Calibri" pitchFamily="34" charset="0"/>
              </a:rPr>
              <a:t>p=0.02</a:t>
            </a:r>
          </a:p>
        </p:txBody>
      </p:sp>
      <p:sp>
        <p:nvSpPr>
          <p:cNvPr id="12293" name="Rectangle 10"/>
          <p:cNvSpPr>
            <a:spLocks noChangeArrowheads="1"/>
          </p:cNvSpPr>
          <p:nvPr/>
        </p:nvSpPr>
        <p:spPr bwMode="auto">
          <a:xfrm>
            <a:off x="612775" y="1700213"/>
            <a:ext cx="4060825" cy="11414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it-IT" b="1">
                <a:solidFill>
                  <a:srgbClr val="000000"/>
                </a:solidFill>
                <a:latin typeface="Calibri" pitchFamily="34" charset="0"/>
              </a:rPr>
              <a:t>Major: 155 or 148 or 143</a:t>
            </a:r>
          </a:p>
          <a:p>
            <a:pPr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it-IT" b="1">
                <a:solidFill>
                  <a:srgbClr val="000000"/>
                </a:solidFill>
                <a:latin typeface="Calibri" pitchFamily="34" charset="0"/>
              </a:rPr>
              <a:t>Other: other than 155, 148 or 143</a:t>
            </a:r>
          </a:p>
          <a:p>
            <a:pPr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it-IT" b="1">
                <a:solidFill>
                  <a:srgbClr val="000000"/>
                </a:solidFill>
                <a:latin typeface="Calibri" pitchFamily="34" charset="0"/>
              </a:rPr>
              <a:t>None</a:t>
            </a:r>
          </a:p>
        </p:txBody>
      </p:sp>
      <p:sp>
        <p:nvSpPr>
          <p:cNvPr id="12294" name="AutoShape 13"/>
          <p:cNvSpPr>
            <a:spLocks/>
          </p:cNvSpPr>
          <p:nvPr/>
        </p:nvSpPr>
        <p:spPr bwMode="auto">
          <a:xfrm rot="-5400000">
            <a:off x="6300788" y="4221163"/>
            <a:ext cx="287337" cy="2160587"/>
          </a:xfrm>
          <a:prstGeom prst="leftBrace">
            <a:avLst>
              <a:gd name="adj1" fmla="val 62661"/>
              <a:gd name="adj2" fmla="val 50060"/>
            </a:avLst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295" name="AutoShape 14"/>
          <p:cNvSpPr>
            <a:spLocks/>
          </p:cNvSpPr>
          <p:nvPr/>
        </p:nvSpPr>
        <p:spPr bwMode="auto">
          <a:xfrm rot="-5400000">
            <a:off x="2989263" y="4221163"/>
            <a:ext cx="287337" cy="2160587"/>
          </a:xfrm>
          <a:prstGeom prst="leftBrace">
            <a:avLst>
              <a:gd name="adj1" fmla="val 62661"/>
              <a:gd name="adj2" fmla="val 50060"/>
            </a:avLst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12296" name="Immagine 0" descr="LogoARC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18275"/>
            <a:ext cx="1981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5"/>
            <a:ext cx="7888288" cy="8159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3200" b="1" smtClean="0">
                <a:solidFill>
                  <a:srgbClr val="009999"/>
                </a:solidFill>
              </a:rPr>
              <a:t>Preliminary results</a:t>
            </a:r>
            <a:r>
              <a:rPr lang="it-IT" sz="4000" smtClean="0">
                <a:latin typeface="Calibri Light" pitchFamily="34" charset="0"/>
              </a:rPr>
              <a:t> </a:t>
            </a:r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252413" y="1484313"/>
            <a:ext cx="8561387" cy="49879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228600" indent="-227013" algn="just" hangingPunct="0">
              <a:lnSpc>
                <a:spcPct val="80000"/>
              </a:lnSpc>
              <a:spcBef>
                <a:spcPts val="1000"/>
              </a:spcBef>
              <a:buClr>
                <a:srgbClr val="009999"/>
              </a:buClr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700">
                <a:solidFill>
                  <a:srgbClr val="000000"/>
                </a:solidFill>
                <a:latin typeface="Century Gothic" pitchFamily="34" charset="0"/>
              </a:rPr>
              <a:t>The GRT at LLV is performed as a routine test, according to the current Guidelines (33.7% for INI tests)</a:t>
            </a:r>
          </a:p>
          <a:p>
            <a:pPr marL="228600" indent="-227013" algn="just">
              <a:lnSpc>
                <a:spcPct val="80000"/>
              </a:lnSpc>
              <a:spcBef>
                <a:spcPts val="1000"/>
              </a:spcBef>
              <a:buClr>
                <a:srgbClr val="009999"/>
              </a:buClr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700">
                <a:solidFill>
                  <a:srgbClr val="000000"/>
                </a:solidFill>
                <a:latin typeface="Century Gothic" pitchFamily="34" charset="0"/>
              </a:rPr>
              <a:t>The prevalence of drug-resistance mutations is higher if VL&gt;1000 cp/mL than if VL&lt;1000 cp/mL (both for all patients and for patients presenting virological/immunological failures)</a:t>
            </a:r>
          </a:p>
          <a:p>
            <a:pPr marL="228600" indent="-227013" algn="just">
              <a:lnSpc>
                <a:spcPct val="80000"/>
              </a:lnSpc>
              <a:spcBef>
                <a:spcPts val="1000"/>
              </a:spcBef>
              <a:buClr>
                <a:srgbClr val="009999"/>
              </a:buClr>
              <a:buFontTx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700">
                <a:solidFill>
                  <a:srgbClr val="000000"/>
                </a:solidFill>
                <a:latin typeface="Century Gothic" pitchFamily="34" charset="0"/>
              </a:rPr>
              <a:t>The rate of viral rebound in presence of at least 1 INI major drug resistance mutations (via 155 and/or 148 and/or 143 pathway) is 42.4% and 63.3% for all patients and for only virological/immunological failures, respectively.</a:t>
            </a:r>
          </a:p>
        </p:txBody>
      </p:sp>
      <p:pic>
        <p:nvPicPr>
          <p:cNvPr id="82947" name="Immagine 0" descr="LogoAR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81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ST_________arca_240416_def - Copia (2)">
  <a:themeElements>
    <a:clrScheme name="TEST_________arca_240416_def - Copia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ST_________arca_240416_def - Copia (2)">
      <a:majorFont>
        <a:latin typeface="Century Gothic"/>
        <a:ea typeface="Microsoft YaHei"/>
        <a:cs typeface="Arial"/>
      </a:majorFont>
      <a:minorFont>
        <a:latin typeface="Calibri"/>
        <a:ea typeface="Microsoft YaHei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it-IT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it-IT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  <a:cs typeface="Arial" charset="0"/>
          </a:defRPr>
        </a:defPPr>
      </a:lstStyle>
    </a:lnDef>
  </a:objectDefaults>
  <a:extraClrSchemeLst>
    <a:extraClrScheme>
      <a:clrScheme name="TEST_________arca_240416_def - Copia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________arca_240416_def - Copia (2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_________arca_240416_def - Copia (2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________arca_240416_def - Copia (2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________arca_240416_def - Copia (2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________arca_240416_def - Copia (2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________arca_240416_def - Copia (2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Century Gothic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it-IT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it-IT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Century Gothic"/>
        <a:ea typeface="Microsoft YaHei"/>
        <a:cs typeface=""/>
      </a:majorFont>
      <a:minorFont>
        <a:latin typeface="Century Gothic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it-IT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it-IT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Century Gothic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it-IT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it-IT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TEST_________arca_240416_def - Copia (2)</Template>
  <TotalTime>23</TotalTime>
  <Words>621</Words>
  <Application>Microsoft Office PowerPoint</Application>
  <PresentationFormat>Personalizzato</PresentationFormat>
  <Paragraphs>112</Paragraphs>
  <Slides>10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5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TEST_________arca_240416_def - Copia (2)</vt:lpstr>
      <vt:lpstr>Struttura predefinita</vt:lpstr>
      <vt:lpstr>Struttura predefinita</vt:lpstr>
      <vt:lpstr>Personalizza struttura</vt:lpstr>
      <vt:lpstr>Struttura predefinita</vt:lpstr>
      <vt:lpstr>Grafico di Microsoft Office Excel</vt:lpstr>
      <vt:lpstr>Foglio di lavoro</vt:lpstr>
      <vt:lpstr>Drug resistance profile at failure of integrase inhibitors containing regimens</vt:lpstr>
      <vt:lpstr>Drug resistance profile at failure of integrase inhibitors containing regimens </vt:lpstr>
      <vt:lpstr>Diapositiva 3</vt:lpstr>
      <vt:lpstr>Diapositiva 4</vt:lpstr>
      <vt:lpstr>Diapositiva 5</vt:lpstr>
      <vt:lpstr>Diapositiva 6</vt:lpstr>
      <vt:lpstr>Diapositiva 7</vt:lpstr>
      <vt:lpstr>Diapositiva 8</vt:lpstr>
      <vt:lpstr>Preliminary results </vt:lpstr>
      <vt:lpstr>In progress analysis </vt:lpstr>
    </vt:vector>
  </TitlesOfParts>
  <Company>rete aziendale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resistance profile at failure of integrase inhibitors containing regimens </dc:title>
  <dc:creator>micheli.valeria</dc:creator>
  <cp:lastModifiedBy>nico</cp:lastModifiedBy>
  <cp:revision>9</cp:revision>
  <cp:lastPrinted>1601-01-01T00:00:00Z</cp:lastPrinted>
  <dcterms:created xsi:type="dcterms:W3CDTF">2016-04-26T12:54:57Z</dcterms:created>
  <dcterms:modified xsi:type="dcterms:W3CDTF">2016-10-05T19:37:06Z</dcterms:modified>
</cp:coreProperties>
</file>